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Oswald Regular"/>
      <p:regular r:id="rId30"/>
      <p:bold r:id="rId31"/>
    </p:embeddedFont>
    <p:embeddedFont>
      <p:font typeface="Average"/>
      <p:regular r:id="rId32"/>
    </p:embeddedFont>
    <p:embeddedFont>
      <p:font typeface="Oswald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swaldRegular-bold.fntdata"/><Relationship Id="rId30" Type="http://schemas.openxmlformats.org/officeDocument/2006/relationships/font" Target="fonts/OswaldRegular-regular.fntdata"/><Relationship Id="rId11" Type="http://schemas.openxmlformats.org/officeDocument/2006/relationships/slide" Target="slides/slide5.xml"/><Relationship Id="rId33" Type="http://schemas.openxmlformats.org/officeDocument/2006/relationships/font" Target="fonts/Oswald-regular.fntdata"/><Relationship Id="rId10" Type="http://schemas.openxmlformats.org/officeDocument/2006/relationships/slide" Target="slides/slide4.xml"/><Relationship Id="rId32" Type="http://schemas.openxmlformats.org/officeDocument/2006/relationships/font" Target="fonts/Average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Oswald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23256a6db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23256a6db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23256a6db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23256a6db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23256a6db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23256a6d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4d0bbb7e3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4d0bbb7e3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4d0bbb7e3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4d0bbb7e3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23256a6db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23256a6db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4d0bbb7e3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4d0bbb7e3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213edb9dd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5213edb9dd_0_2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23256a6db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23256a6db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213edb9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5213edb9dd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213edb9dd_0_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213edb9d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23256a6db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23256a6db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4d0bbb7e3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54d0bbb7e3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4c25825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4c25825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4c258250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54c258250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4c258250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4c258250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4d0bbb7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4d0bbb7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4d0bbb7e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4d0bbb7e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4d0bbb7e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4d0bbb7e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213edb9dd_0_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213edb9dd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4d0bbb7e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4d0bbb7e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213edb9dd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213edb9dd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4d0bbb7e3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4d0bbb7e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14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58" name="Google Shape;58;p14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" name="Google Shape;61;p1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0" y="4847400"/>
            <a:ext cx="90390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LƯU HÀNH NỘI BỘ - BẢN QUYỀN THUỘC VỀ LABIAN LABS -  COPYRIGHT © LABIAN LABS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838100" y="467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72" name="Google Shape;72;p16"/>
          <p:cNvSpPr txBox="1"/>
          <p:nvPr/>
        </p:nvSpPr>
        <p:spPr>
          <a:xfrm>
            <a:off x="0" y="4847400"/>
            <a:ext cx="90390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LƯU HÀNH NỘI BỘ - BẢN QUYỀN THUỘC VỀ LABIAN LABS -  COPYRIGHT © LABIAN LABS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838100" y="467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838100" y="467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" name="Google Shape;84;p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" name="Google Shape;90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" name="Google Shape;91;p21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2" name="Google Shape;92;p21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" name="Google Shape;93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97" name="Google Shape;97;p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0" name="Google Shape;100;p23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" name="Google Shape;101;p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6" name="Google Shape;106;p2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07" name="Google Shape;107;p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838100" y="467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54" name="Google Shape;54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52025" y="170400"/>
            <a:ext cx="609200" cy="4638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0" y="4847400"/>
            <a:ext cx="90390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LƯU HÀNH NỘI BỘ - BẢN QUYỀN THUỘC VỀ LABIAN LABS -  COPYRIGHT © LABIAN LABS</a:t>
            </a:r>
            <a:endParaRPr>
              <a:solidFill>
                <a:schemeClr val="dk1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Relationship Id="rId7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4.gif"/><Relationship Id="rId5" Type="http://schemas.openxmlformats.org/officeDocument/2006/relationships/image" Target="../media/image5.png"/><Relationship Id="rId6" Type="http://schemas.openxmlformats.org/officeDocument/2006/relationships/image" Target="../media/image1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"/>
          <p:cNvSpPr txBox="1"/>
          <p:nvPr>
            <p:ph type="title"/>
          </p:nvPr>
        </p:nvSpPr>
        <p:spPr>
          <a:xfrm>
            <a:off x="838100" y="467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4800"/>
              <a:t>NỘI DUNG</a:t>
            </a:r>
            <a:endParaRPr sz="4800"/>
          </a:p>
        </p:txBody>
      </p:sp>
      <p:sp>
        <p:nvSpPr>
          <p:cNvPr id="115" name="Google Shape;115;p26"/>
          <p:cNvSpPr txBox="1"/>
          <p:nvPr>
            <p:ph idx="1" type="body"/>
          </p:nvPr>
        </p:nvSpPr>
        <p:spPr>
          <a:xfrm>
            <a:off x="393575" y="4676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 sz="3000">
                <a:solidFill>
                  <a:schemeClr val="dk1"/>
                </a:solidFill>
              </a:rPr>
              <a:t>#Input - Output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 sz="3000">
                <a:solidFill>
                  <a:schemeClr val="dk1"/>
                </a:solidFill>
              </a:rPr>
              <a:t>#Testcase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 sz="3000">
                <a:solidFill>
                  <a:schemeClr val="dk1"/>
                </a:solidFill>
              </a:rPr>
              <a:t>#Làm thế nào để viết testcase?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vi" sz="3000">
                <a:solidFill>
                  <a:schemeClr val="dk1"/>
                </a:solidFill>
              </a:rPr>
              <a:t>#Test bằng testcase như thế nào?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952325" y="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Testcase</a:t>
            </a:r>
            <a:endParaRPr/>
          </a:p>
        </p:txBody>
      </p:sp>
      <p:sp>
        <p:nvSpPr>
          <p:cNvPr id="236" name="Google Shape;236;p35"/>
          <p:cNvSpPr txBox="1"/>
          <p:nvPr>
            <p:ph idx="4294967295" type="body"/>
          </p:nvPr>
        </p:nvSpPr>
        <p:spPr>
          <a:xfrm>
            <a:off x="952325" y="747575"/>
            <a:ext cx="66474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b="1" lang="vi" sz="3000">
                <a:solidFill>
                  <a:schemeClr val="dk1"/>
                </a:solidFill>
              </a:rPr>
              <a:t>Test case là gì?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b="1" lang="vi" sz="3000">
                <a:solidFill>
                  <a:schemeClr val="dk1"/>
                </a:solidFill>
              </a:rPr>
              <a:t>Tại sao phải dùng testcase?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>
            <p:ph type="title"/>
          </p:nvPr>
        </p:nvSpPr>
        <p:spPr>
          <a:xfrm>
            <a:off x="767075" y="-61972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pic>
        <p:nvPicPr>
          <p:cNvPr id="242" name="Google Shape;24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50" y="1397550"/>
            <a:ext cx="3340450" cy="2326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p36"/>
          <p:cNvCxnSpPr>
            <a:endCxn id="241" idx="2"/>
          </p:cNvCxnSpPr>
          <p:nvPr/>
        </p:nvCxnSpPr>
        <p:spPr>
          <a:xfrm flipH="1" rot="10800000">
            <a:off x="3541475" y="795428"/>
            <a:ext cx="1340400" cy="1101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4" name="Google Shape;244;p36"/>
          <p:cNvCxnSpPr/>
          <p:nvPr/>
        </p:nvCxnSpPr>
        <p:spPr>
          <a:xfrm flipH="1" rot="10800000">
            <a:off x="3603425" y="1953278"/>
            <a:ext cx="1540200" cy="467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5" name="Google Shape;245;p36"/>
          <p:cNvCxnSpPr/>
          <p:nvPr/>
        </p:nvCxnSpPr>
        <p:spPr>
          <a:xfrm>
            <a:off x="3613175" y="2989103"/>
            <a:ext cx="1474200" cy="88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" name="Google Shape;246;p36"/>
          <p:cNvCxnSpPr/>
          <p:nvPr/>
        </p:nvCxnSpPr>
        <p:spPr>
          <a:xfrm>
            <a:off x="3538775" y="3311228"/>
            <a:ext cx="1450200" cy="1017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7" name="Google Shape;247;p36"/>
          <p:cNvSpPr/>
          <p:nvPr/>
        </p:nvSpPr>
        <p:spPr>
          <a:xfrm>
            <a:off x="5129450" y="477800"/>
            <a:ext cx="2332800" cy="59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2400">
                <a:latin typeface="Oswald Regular"/>
                <a:ea typeface="Oswald Regular"/>
                <a:cs typeface="Oswald Regular"/>
                <a:sym typeface="Oswald Regular"/>
              </a:rPr>
              <a:t>Loại I</a:t>
            </a:r>
            <a:endParaRPr sz="24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48" name="Google Shape;248;p36"/>
          <p:cNvSpPr/>
          <p:nvPr/>
        </p:nvSpPr>
        <p:spPr>
          <a:xfrm>
            <a:off x="5296350" y="1656075"/>
            <a:ext cx="2332800" cy="59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2400">
                <a:latin typeface="Oswald Regular"/>
                <a:ea typeface="Oswald Regular"/>
                <a:cs typeface="Oswald Regular"/>
                <a:sym typeface="Oswald Regular"/>
              </a:rPr>
              <a:t>Loại II</a:t>
            </a:r>
            <a:endParaRPr sz="24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49" name="Google Shape;249;p36"/>
          <p:cNvSpPr/>
          <p:nvPr/>
        </p:nvSpPr>
        <p:spPr>
          <a:xfrm>
            <a:off x="5296350" y="2834350"/>
            <a:ext cx="2332800" cy="59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2400">
                <a:latin typeface="Oswald Regular"/>
                <a:ea typeface="Oswald Regular"/>
                <a:cs typeface="Oswald Regular"/>
                <a:sym typeface="Oswald Regular"/>
              </a:rPr>
              <a:t>Loại III</a:t>
            </a:r>
            <a:endParaRPr sz="24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50" name="Google Shape;250;p36"/>
          <p:cNvSpPr/>
          <p:nvPr/>
        </p:nvSpPr>
        <p:spPr>
          <a:xfrm>
            <a:off x="5207200" y="4012625"/>
            <a:ext cx="2332800" cy="59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2400">
                <a:latin typeface="Oswald Regular"/>
                <a:ea typeface="Oswald Regular"/>
                <a:cs typeface="Oswald Regular"/>
                <a:sym typeface="Oswald Regular"/>
              </a:rPr>
              <a:t>Loại IV</a:t>
            </a:r>
            <a:endParaRPr sz="24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3">
            <a:alphaModFix/>
          </a:blip>
          <a:srcRect b="2003" l="16293" r="53040" t="9735"/>
          <a:stretch/>
        </p:blipFill>
        <p:spPr>
          <a:xfrm>
            <a:off x="1025900" y="309175"/>
            <a:ext cx="1995550" cy="432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" name="Google Shape;258;p37"/>
          <p:cNvCxnSpPr/>
          <p:nvPr/>
        </p:nvCxnSpPr>
        <p:spPr>
          <a:xfrm flipH="1" rot="10800000">
            <a:off x="3450125" y="2403075"/>
            <a:ext cx="1419300" cy="14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9" name="Google Shape;25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1075" y="245775"/>
            <a:ext cx="3433099" cy="43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623400" y="228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Vậy testcase là gì và tại sao lại cần testcase?</a:t>
            </a:r>
            <a:endParaRPr/>
          </a:p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66300" y="11665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vi" sz="3000">
                <a:solidFill>
                  <a:schemeClr val="dk1"/>
                </a:solidFill>
              </a:rPr>
              <a:t>Testcase là các trường hợp cần phải kiểm tra cho tính năng của một sản phẩm để sản phẩm đó đạt đúng yêu cầu về chất lượng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Làm thế nào để viết testcase?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/>
          <p:nvPr>
            <p:ph type="title"/>
          </p:nvPr>
        </p:nvSpPr>
        <p:spPr>
          <a:xfrm>
            <a:off x="783675" y="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Oswald Regular"/>
                <a:ea typeface="Oswald Regular"/>
                <a:cs typeface="Oswald Regular"/>
                <a:sym typeface="Oswald Regular"/>
              </a:rPr>
              <a:t>Testcase Editor</a:t>
            </a:r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pic>
        <p:nvPicPr>
          <p:cNvPr id="276" name="Google Shape;276;p40"/>
          <p:cNvPicPr preferRelativeResize="0"/>
          <p:nvPr/>
        </p:nvPicPr>
        <p:blipFill rotWithShape="1">
          <a:blip r:embed="rId3">
            <a:alphaModFix/>
          </a:blip>
          <a:srcRect b="13959" l="0" r="4095" t="9046"/>
          <a:stretch/>
        </p:blipFill>
        <p:spPr>
          <a:xfrm>
            <a:off x="268750" y="762625"/>
            <a:ext cx="8769600" cy="375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1"/>
          <p:cNvSpPr txBox="1"/>
          <p:nvPr>
            <p:ph idx="1" type="body"/>
          </p:nvPr>
        </p:nvSpPr>
        <p:spPr>
          <a:xfrm>
            <a:off x="841425" y="68906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073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vi" sz="2400"/>
              <a:t>Xác định output trước</a:t>
            </a:r>
            <a:endParaRPr sz="2400"/>
          </a:p>
          <a:p>
            <a:pPr indent="0" lvl="0" marL="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rPr lang="vi" sz="2400"/>
              <a:t>+ Logic của tính năng</a:t>
            </a:r>
            <a:endParaRPr sz="2400"/>
          </a:p>
          <a:p>
            <a:pPr indent="0" lvl="0" marL="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rPr lang="vi" sz="2400"/>
              <a:t>+ Hiển thị các nội dung trên màn hình đó</a:t>
            </a:r>
            <a:endParaRPr sz="2400"/>
          </a:p>
          <a:p>
            <a:pPr indent="0" lvl="0" marL="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rPr lang="vi" sz="2400"/>
              <a:t>+ Các nội dung sẽ thay đổi</a:t>
            </a:r>
            <a:endParaRPr sz="2400"/>
          </a:p>
          <a:p>
            <a:pPr indent="0" lvl="0" marL="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rPr lang="vi" sz="2400"/>
              <a:t>+ Các action trên màn hình</a:t>
            </a:r>
            <a:endParaRPr sz="2400"/>
          </a:p>
          <a:p>
            <a:pPr indent="-3073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vi" sz="2400"/>
              <a:t>Từ output xác định ra các input: hướng dẫn người test các bước để có thể test được case đó</a:t>
            </a:r>
            <a:endParaRPr sz="2400"/>
          </a:p>
          <a:p>
            <a:pPr indent="0" lvl="0" marL="0" rtl="0" algn="l">
              <a:spcBef>
                <a:spcPts val="592"/>
              </a:spcBef>
              <a:spcAft>
                <a:spcPts val="1600"/>
              </a:spcAft>
              <a:buClr>
                <a:schemeClr val="dk1"/>
              </a:buClr>
              <a:buSzPts val="296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"/>
          <p:cNvSpPr txBox="1"/>
          <p:nvPr>
            <p:ph type="title"/>
          </p:nvPr>
        </p:nvSpPr>
        <p:spPr>
          <a:xfrm>
            <a:off x="838100" y="467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42"/>
          <p:cNvPicPr preferRelativeResize="0"/>
          <p:nvPr/>
        </p:nvPicPr>
        <p:blipFill rotWithShape="1">
          <a:blip r:embed="rId3">
            <a:alphaModFix/>
          </a:blip>
          <a:srcRect b="63043" l="0" r="0" t="0"/>
          <a:stretch/>
        </p:blipFill>
        <p:spPr>
          <a:xfrm>
            <a:off x="77800" y="636575"/>
            <a:ext cx="8988399" cy="15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2"/>
          <p:cNvPicPr preferRelativeResize="0"/>
          <p:nvPr/>
        </p:nvPicPr>
        <p:blipFill rotWithShape="1">
          <a:blip r:embed="rId4">
            <a:alphaModFix/>
          </a:blip>
          <a:srcRect b="0" l="0" r="0" t="49145"/>
          <a:stretch/>
        </p:blipFill>
        <p:spPr>
          <a:xfrm>
            <a:off x="243200" y="2886538"/>
            <a:ext cx="8444399" cy="29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200" y="2308950"/>
            <a:ext cx="8500201" cy="39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3200" y="3362450"/>
            <a:ext cx="8444399" cy="708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3200" y="4255425"/>
            <a:ext cx="8500201" cy="38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/>
          <p:nvPr/>
        </p:nvSpPr>
        <p:spPr>
          <a:xfrm>
            <a:off x="1784725" y="0"/>
            <a:ext cx="4346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188" y="115225"/>
            <a:ext cx="2222262" cy="481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1450" y="115225"/>
            <a:ext cx="2708375" cy="4814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4479525" y="1063238"/>
            <a:ext cx="4328400" cy="3531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</p:txBody>
      </p:sp>
      <p:pic>
        <p:nvPicPr>
          <p:cNvPr id="306" name="Google Shape;306;p44"/>
          <p:cNvPicPr preferRelativeResize="0"/>
          <p:nvPr/>
        </p:nvPicPr>
        <p:blipFill rotWithShape="1">
          <a:blip r:embed="rId3">
            <a:alphaModFix/>
          </a:blip>
          <a:srcRect b="17326" l="3559" r="26788" t="29995"/>
          <a:stretch/>
        </p:blipFill>
        <p:spPr>
          <a:xfrm>
            <a:off x="252950" y="716725"/>
            <a:ext cx="8761924" cy="387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/>
          <p:nvPr>
            <p:ph type="title"/>
          </p:nvPr>
        </p:nvSpPr>
        <p:spPr>
          <a:xfrm>
            <a:off x="838100" y="467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Input - Output</a:t>
            </a:r>
            <a:endParaRPr/>
          </a:p>
        </p:txBody>
      </p:sp>
      <p:sp>
        <p:nvSpPr>
          <p:cNvPr id="121" name="Google Shape;12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vi" sz="2400">
                <a:solidFill>
                  <a:schemeClr val="dk1"/>
                </a:solidFill>
              </a:rPr>
              <a:t>Input - Output là gì?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vi" sz="2400">
                <a:solidFill>
                  <a:schemeClr val="dk1"/>
                </a:solidFill>
              </a:rPr>
              <a:t>Làm sao để xác định được Input - Output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45"/>
          <p:cNvPicPr preferRelativeResize="0"/>
          <p:nvPr/>
        </p:nvPicPr>
        <p:blipFill rotWithShape="1">
          <a:blip r:embed="rId3">
            <a:alphaModFix/>
          </a:blip>
          <a:srcRect b="20298" l="25050" r="5788" t="33848"/>
          <a:stretch/>
        </p:blipFill>
        <p:spPr>
          <a:xfrm>
            <a:off x="177075" y="913500"/>
            <a:ext cx="8789851" cy="310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6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Cách để test bằng testcase?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Test editor</a:t>
            </a:r>
            <a:endParaRPr/>
          </a:p>
        </p:txBody>
      </p:sp>
      <p:pic>
        <p:nvPicPr>
          <p:cNvPr id="324" name="Google Shape;32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975" y="721384"/>
            <a:ext cx="8315351" cy="4152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Logic test report</a:t>
            </a:r>
            <a:endParaRPr/>
          </a:p>
        </p:txBody>
      </p:sp>
      <p:pic>
        <p:nvPicPr>
          <p:cNvPr id="330" name="Google Shape;33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600" y="744825"/>
            <a:ext cx="8821526" cy="406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 txBox="1"/>
          <p:nvPr>
            <p:ph type="title"/>
          </p:nvPr>
        </p:nvSpPr>
        <p:spPr>
          <a:xfrm>
            <a:off x="-1290625" y="4125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Input - Output là gì</a:t>
            </a:r>
            <a:endParaRPr/>
          </a:p>
        </p:txBody>
      </p:sp>
      <p:pic>
        <p:nvPicPr>
          <p:cNvPr id="127" name="Google Shape;12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100" y="1081175"/>
            <a:ext cx="1869369" cy="3757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28"/>
          <p:cNvCxnSpPr/>
          <p:nvPr/>
        </p:nvCxnSpPr>
        <p:spPr>
          <a:xfrm flipH="1" rot="10800000">
            <a:off x="2318875" y="1609800"/>
            <a:ext cx="1461600" cy="492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" name="Google Shape;129;p28"/>
          <p:cNvCxnSpPr/>
          <p:nvPr/>
        </p:nvCxnSpPr>
        <p:spPr>
          <a:xfrm>
            <a:off x="2204475" y="2783238"/>
            <a:ext cx="2178300" cy="2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" name="Google Shape;130;p28"/>
          <p:cNvCxnSpPr/>
          <p:nvPr/>
        </p:nvCxnSpPr>
        <p:spPr>
          <a:xfrm>
            <a:off x="2318875" y="3593250"/>
            <a:ext cx="1503600" cy="392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1" name="Google Shape;13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0700" y="488750"/>
            <a:ext cx="1784230" cy="13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7975" y="3741650"/>
            <a:ext cx="1186725" cy="118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053488"/>
            <a:ext cx="2598400" cy="146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9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500" y="253238"/>
            <a:ext cx="2608326" cy="4637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3825" y="253225"/>
            <a:ext cx="2608324" cy="4637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0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30"/>
          <p:cNvSpPr/>
          <p:nvPr/>
        </p:nvSpPr>
        <p:spPr>
          <a:xfrm>
            <a:off x="1264800" y="885350"/>
            <a:ext cx="3176100" cy="31902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3600">
                <a:latin typeface="Oswald"/>
                <a:ea typeface="Oswald"/>
                <a:cs typeface="Oswald"/>
                <a:sym typeface="Oswald"/>
              </a:rPr>
              <a:t>INPUT</a:t>
            </a:r>
            <a:endParaRPr b="1" sz="36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2400">
                <a:latin typeface="Oswald"/>
                <a:ea typeface="Oswald"/>
                <a:cs typeface="Oswald"/>
                <a:sym typeface="Oswald"/>
              </a:rPr>
              <a:t>Là sự tác động vào để tạo ra kết quả nào đó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7" name="Google Shape;147;p30"/>
          <p:cNvSpPr/>
          <p:nvPr/>
        </p:nvSpPr>
        <p:spPr>
          <a:xfrm>
            <a:off x="4848375" y="801050"/>
            <a:ext cx="2079900" cy="327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3600">
                <a:latin typeface="Oswald"/>
                <a:ea typeface="Oswald"/>
                <a:cs typeface="Oswald"/>
                <a:sym typeface="Oswald"/>
              </a:rPr>
              <a:t>OUTPUT</a:t>
            </a:r>
            <a:endParaRPr b="1" sz="36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2400">
                <a:latin typeface="Oswald"/>
                <a:ea typeface="Oswald"/>
                <a:cs typeface="Oswald"/>
                <a:sym typeface="Oswald"/>
              </a:rPr>
              <a:t>Kết quả sau khi bị tác động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1"/>
          <p:cNvSpPr txBox="1"/>
          <p:nvPr>
            <p:ph type="title"/>
          </p:nvPr>
        </p:nvSpPr>
        <p:spPr>
          <a:xfrm>
            <a:off x="727100" y="-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#Input</a:t>
            </a:r>
            <a:endParaRPr/>
          </a:p>
        </p:txBody>
      </p:sp>
      <p:sp>
        <p:nvSpPr>
          <p:cNvPr id="153" name="Google Shape;153;p31"/>
          <p:cNvSpPr/>
          <p:nvPr/>
        </p:nvSpPr>
        <p:spPr>
          <a:xfrm>
            <a:off x="2599700" y="670884"/>
            <a:ext cx="2280600" cy="45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latin typeface="Oswald Regular"/>
                <a:ea typeface="Oswald Regular"/>
                <a:cs typeface="Oswald Regular"/>
                <a:sym typeface="Oswald Regular"/>
              </a:rPr>
              <a:t>Text</a:t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54" name="Google Shape;154;p31"/>
          <p:cNvSpPr/>
          <p:nvPr/>
        </p:nvSpPr>
        <p:spPr>
          <a:xfrm>
            <a:off x="2557550" y="2328134"/>
            <a:ext cx="2280600" cy="45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latin typeface="Oswald Regular"/>
                <a:ea typeface="Oswald Regular"/>
                <a:cs typeface="Oswald Regular"/>
                <a:sym typeface="Oswald Regular"/>
              </a:rPr>
              <a:t>Ghi âm</a:t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55" name="Google Shape;155;p31"/>
          <p:cNvSpPr/>
          <p:nvPr/>
        </p:nvSpPr>
        <p:spPr>
          <a:xfrm>
            <a:off x="2557550" y="3985369"/>
            <a:ext cx="2280600" cy="45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latin typeface="Oswald Regular"/>
                <a:ea typeface="Oswald Regular"/>
                <a:cs typeface="Oswald Regular"/>
                <a:sym typeface="Oswald Regular"/>
              </a:rPr>
              <a:t>Hình </a:t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56" name="Google Shape;156;p31"/>
          <p:cNvSpPr/>
          <p:nvPr/>
        </p:nvSpPr>
        <p:spPr>
          <a:xfrm>
            <a:off x="109700" y="1473500"/>
            <a:ext cx="944400" cy="257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3000">
                <a:latin typeface="Oswald"/>
                <a:ea typeface="Oswald"/>
                <a:cs typeface="Oswald"/>
                <a:sym typeface="Oswald"/>
              </a:rPr>
              <a:t>INPUT</a:t>
            </a:r>
            <a:endParaRPr b="1" sz="3000"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57" name="Google Shape;157;p31"/>
          <p:cNvCxnSpPr/>
          <p:nvPr/>
        </p:nvCxnSpPr>
        <p:spPr>
          <a:xfrm flipH="1" rot="10800000">
            <a:off x="1054100" y="857400"/>
            <a:ext cx="1545600" cy="1029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" name="Google Shape;158;p31"/>
          <p:cNvCxnSpPr/>
          <p:nvPr/>
        </p:nvCxnSpPr>
        <p:spPr>
          <a:xfrm flipH="1" rot="10800000">
            <a:off x="1096250" y="2532884"/>
            <a:ext cx="1461300" cy="49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9" name="Google Shape;159;p31"/>
          <p:cNvCxnSpPr>
            <a:endCxn id="155" idx="1"/>
          </p:cNvCxnSpPr>
          <p:nvPr/>
        </p:nvCxnSpPr>
        <p:spPr>
          <a:xfrm>
            <a:off x="1054250" y="3319519"/>
            <a:ext cx="1503300" cy="895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" name="Google Shape;160;p31"/>
          <p:cNvCxnSpPr/>
          <p:nvPr/>
        </p:nvCxnSpPr>
        <p:spPr>
          <a:xfrm flipH="1" rot="10800000">
            <a:off x="4858100" y="401484"/>
            <a:ext cx="403800" cy="358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" name="Google Shape;161;p31"/>
          <p:cNvCxnSpPr/>
          <p:nvPr/>
        </p:nvCxnSpPr>
        <p:spPr>
          <a:xfrm flipH="1" rot="10800000">
            <a:off x="4842875" y="906297"/>
            <a:ext cx="518400" cy="4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" name="Google Shape;162;p31"/>
          <p:cNvCxnSpPr/>
          <p:nvPr/>
        </p:nvCxnSpPr>
        <p:spPr>
          <a:xfrm>
            <a:off x="4838150" y="959709"/>
            <a:ext cx="443700" cy="550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3" name="Google Shape;163;p31"/>
          <p:cNvSpPr/>
          <p:nvPr/>
        </p:nvSpPr>
        <p:spPr>
          <a:xfrm>
            <a:off x="5323850" y="120634"/>
            <a:ext cx="2280600" cy="45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latin typeface="Oswald Regular"/>
                <a:ea typeface="Oswald Regular"/>
                <a:cs typeface="Oswald Regular"/>
                <a:sym typeface="Oswald Regular"/>
              </a:rPr>
              <a:t>Độ dài</a:t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64" name="Google Shape;164;p31"/>
          <p:cNvSpPr/>
          <p:nvPr/>
        </p:nvSpPr>
        <p:spPr>
          <a:xfrm>
            <a:off x="5476250" y="670884"/>
            <a:ext cx="2280600" cy="45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latin typeface="Oswald Regular"/>
                <a:ea typeface="Oswald Regular"/>
                <a:cs typeface="Oswald Regular"/>
                <a:sym typeface="Oswald Regular"/>
              </a:rPr>
              <a:t>Biên</a:t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65" name="Google Shape;165;p31"/>
          <p:cNvSpPr/>
          <p:nvPr/>
        </p:nvSpPr>
        <p:spPr>
          <a:xfrm>
            <a:off x="5323850" y="1221134"/>
            <a:ext cx="2280600" cy="45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latin typeface="Oswald Regular"/>
                <a:ea typeface="Oswald Regular"/>
                <a:cs typeface="Oswald Regular"/>
                <a:sym typeface="Oswald Regular"/>
              </a:rPr>
              <a:t>Kí tự đặc biệt</a:t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cxnSp>
        <p:nvCxnSpPr>
          <p:cNvPr id="166" name="Google Shape;166;p31"/>
          <p:cNvCxnSpPr/>
          <p:nvPr/>
        </p:nvCxnSpPr>
        <p:spPr>
          <a:xfrm flipH="1" rot="10800000">
            <a:off x="4900250" y="2043559"/>
            <a:ext cx="403800" cy="358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" name="Google Shape;167;p31"/>
          <p:cNvCxnSpPr/>
          <p:nvPr/>
        </p:nvCxnSpPr>
        <p:spPr>
          <a:xfrm flipH="1" rot="10800000">
            <a:off x="4885025" y="2548372"/>
            <a:ext cx="518400" cy="4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Google Shape;168;p31"/>
          <p:cNvCxnSpPr/>
          <p:nvPr/>
        </p:nvCxnSpPr>
        <p:spPr>
          <a:xfrm>
            <a:off x="4880300" y="2601784"/>
            <a:ext cx="443700" cy="550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" name="Google Shape;169;p31"/>
          <p:cNvSpPr/>
          <p:nvPr/>
        </p:nvSpPr>
        <p:spPr>
          <a:xfrm>
            <a:off x="5450300" y="1792159"/>
            <a:ext cx="2280600" cy="45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latin typeface="Oswald Regular"/>
                <a:ea typeface="Oswald Regular"/>
                <a:cs typeface="Oswald Regular"/>
                <a:sym typeface="Oswald Regular"/>
              </a:rPr>
              <a:t>Thời gian</a:t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70" name="Google Shape;170;p31"/>
          <p:cNvSpPr/>
          <p:nvPr/>
        </p:nvSpPr>
        <p:spPr>
          <a:xfrm>
            <a:off x="5602700" y="2342409"/>
            <a:ext cx="2280600" cy="45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latin typeface="Oswald Regular"/>
                <a:ea typeface="Oswald Regular"/>
                <a:cs typeface="Oswald Regular"/>
                <a:sym typeface="Oswald Regular"/>
              </a:rPr>
              <a:t>Bộ nhớ</a:t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71" name="Google Shape;171;p31"/>
          <p:cNvSpPr/>
          <p:nvPr/>
        </p:nvSpPr>
        <p:spPr>
          <a:xfrm>
            <a:off x="5450300" y="2892659"/>
            <a:ext cx="2280600" cy="45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latin typeface="Oswald Regular"/>
                <a:ea typeface="Oswald Regular"/>
                <a:cs typeface="Oswald Regular"/>
                <a:sym typeface="Oswald Regular"/>
              </a:rPr>
              <a:t>Quyền truy cập</a:t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72" name="Google Shape;172;p31"/>
          <p:cNvSpPr/>
          <p:nvPr/>
        </p:nvSpPr>
        <p:spPr>
          <a:xfrm>
            <a:off x="5526500" y="3442909"/>
            <a:ext cx="2280600" cy="45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latin typeface="Oswald Regular"/>
                <a:ea typeface="Oswald Regular"/>
                <a:cs typeface="Oswald Regular"/>
                <a:sym typeface="Oswald Regular"/>
              </a:rPr>
              <a:t>Kích thước</a:t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73" name="Google Shape;173;p31"/>
          <p:cNvSpPr/>
          <p:nvPr/>
        </p:nvSpPr>
        <p:spPr>
          <a:xfrm>
            <a:off x="5678900" y="3993159"/>
            <a:ext cx="2280600" cy="45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latin typeface="Oswald Regular"/>
                <a:ea typeface="Oswald Regular"/>
                <a:cs typeface="Oswald Regular"/>
                <a:sym typeface="Oswald Regular"/>
              </a:rPr>
              <a:t>Bộ nhớ</a:t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74" name="Google Shape;174;p31"/>
          <p:cNvSpPr/>
          <p:nvPr/>
        </p:nvSpPr>
        <p:spPr>
          <a:xfrm>
            <a:off x="5526500" y="4543409"/>
            <a:ext cx="2280600" cy="45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latin typeface="Oswald Regular"/>
                <a:ea typeface="Oswald Regular"/>
                <a:cs typeface="Oswald Regular"/>
                <a:sym typeface="Oswald Regular"/>
              </a:rPr>
              <a:t>Quyền truy cập</a:t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cxnSp>
        <p:nvCxnSpPr>
          <p:cNvPr id="175" name="Google Shape;175;p31"/>
          <p:cNvCxnSpPr/>
          <p:nvPr/>
        </p:nvCxnSpPr>
        <p:spPr>
          <a:xfrm flipH="1" rot="10800000">
            <a:off x="4858100" y="3685634"/>
            <a:ext cx="403800" cy="358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" name="Google Shape;176;p31"/>
          <p:cNvCxnSpPr/>
          <p:nvPr/>
        </p:nvCxnSpPr>
        <p:spPr>
          <a:xfrm>
            <a:off x="4838150" y="4243859"/>
            <a:ext cx="443700" cy="550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" name="Google Shape;177;p31"/>
          <p:cNvCxnSpPr/>
          <p:nvPr/>
        </p:nvCxnSpPr>
        <p:spPr>
          <a:xfrm>
            <a:off x="4810025" y="4130647"/>
            <a:ext cx="668400" cy="26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32"/>
          <p:cNvGrpSpPr/>
          <p:nvPr/>
        </p:nvGrpSpPr>
        <p:grpSpPr>
          <a:xfrm>
            <a:off x="3764014" y="1247592"/>
            <a:ext cx="2280600" cy="3559210"/>
            <a:chOff x="5547000" y="988800"/>
            <a:chExt cx="2280600" cy="5432250"/>
          </a:xfrm>
        </p:grpSpPr>
        <p:sp>
          <p:nvSpPr>
            <p:cNvPr id="183" name="Google Shape;183;p32"/>
            <p:cNvSpPr/>
            <p:nvPr/>
          </p:nvSpPr>
          <p:spPr>
            <a:xfrm>
              <a:off x="5547000" y="2946138"/>
              <a:ext cx="2280600" cy="611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 sz="1800">
                  <a:latin typeface="Oswald Regular"/>
                  <a:ea typeface="Oswald Regular"/>
                  <a:cs typeface="Oswald Regular"/>
                  <a:sym typeface="Oswald Regular"/>
                </a:rPr>
                <a:t>Pinch</a:t>
              </a:r>
              <a:endParaRPr sz="1800">
                <a:latin typeface="Oswald Regular"/>
                <a:ea typeface="Oswald Regular"/>
                <a:cs typeface="Oswald Regular"/>
                <a:sym typeface="Oswald Regular"/>
              </a:endParaRPr>
            </a:p>
          </p:txBody>
        </p:sp>
        <p:sp>
          <p:nvSpPr>
            <p:cNvPr id="184" name="Google Shape;184;p32"/>
            <p:cNvSpPr/>
            <p:nvPr/>
          </p:nvSpPr>
          <p:spPr>
            <a:xfrm>
              <a:off x="5547000" y="3900650"/>
              <a:ext cx="2280600" cy="611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 sz="1800">
                  <a:latin typeface="Oswald Regular"/>
                  <a:ea typeface="Oswald Regular"/>
                  <a:cs typeface="Oswald Regular"/>
                  <a:sym typeface="Oswald Regular"/>
                </a:rPr>
                <a:t>Refresh</a:t>
              </a:r>
              <a:endParaRPr sz="1800">
                <a:latin typeface="Oswald Regular"/>
                <a:ea typeface="Oswald Regular"/>
                <a:cs typeface="Oswald Regular"/>
                <a:sym typeface="Oswald Regular"/>
              </a:endParaRPr>
            </a:p>
          </p:txBody>
        </p:sp>
        <p:sp>
          <p:nvSpPr>
            <p:cNvPr id="185" name="Google Shape;185;p32"/>
            <p:cNvSpPr/>
            <p:nvPr/>
          </p:nvSpPr>
          <p:spPr>
            <a:xfrm>
              <a:off x="5547000" y="4855150"/>
              <a:ext cx="2280600" cy="611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 sz="1800">
                  <a:latin typeface="Oswald Regular"/>
                  <a:ea typeface="Oswald Regular"/>
                  <a:cs typeface="Oswald Regular"/>
                  <a:sym typeface="Oswald Regular"/>
                </a:rPr>
                <a:t>Load more</a:t>
              </a:r>
              <a:endParaRPr sz="1800">
                <a:latin typeface="Oswald Regular"/>
                <a:ea typeface="Oswald Regular"/>
                <a:cs typeface="Oswald Regular"/>
                <a:sym typeface="Oswald Regular"/>
              </a:endParaRPr>
            </a:p>
          </p:txBody>
        </p:sp>
        <p:grpSp>
          <p:nvGrpSpPr>
            <p:cNvPr id="186" name="Google Shape;186;p32"/>
            <p:cNvGrpSpPr/>
            <p:nvPr/>
          </p:nvGrpSpPr>
          <p:grpSpPr>
            <a:xfrm>
              <a:off x="5547000" y="988800"/>
              <a:ext cx="2280600" cy="5432250"/>
              <a:chOff x="5547000" y="988800"/>
              <a:chExt cx="2280600" cy="5432250"/>
            </a:xfrm>
          </p:grpSpPr>
          <p:sp>
            <p:nvSpPr>
              <p:cNvPr id="187" name="Google Shape;187;p32"/>
              <p:cNvSpPr/>
              <p:nvPr/>
            </p:nvSpPr>
            <p:spPr>
              <a:xfrm>
                <a:off x="5547000" y="988800"/>
                <a:ext cx="2280600" cy="6114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vi" sz="1800">
                    <a:latin typeface="Oswald Regular"/>
                    <a:ea typeface="Oswald Regular"/>
                    <a:cs typeface="Oswald Regular"/>
                    <a:sym typeface="Oswald Regular"/>
                  </a:rPr>
                  <a:t>Tap</a:t>
                </a:r>
                <a:endParaRPr sz="1800">
                  <a:latin typeface="Oswald Regular"/>
                  <a:ea typeface="Oswald Regular"/>
                  <a:cs typeface="Oswald Regular"/>
                  <a:sym typeface="Oswald Regular"/>
                </a:endParaRPr>
              </a:p>
            </p:txBody>
          </p:sp>
          <p:sp>
            <p:nvSpPr>
              <p:cNvPr id="188" name="Google Shape;188;p32"/>
              <p:cNvSpPr/>
              <p:nvPr/>
            </p:nvSpPr>
            <p:spPr>
              <a:xfrm>
                <a:off x="5547000" y="1991650"/>
                <a:ext cx="2280600" cy="6114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vi" sz="1800">
                    <a:latin typeface="Oswald Regular"/>
                    <a:ea typeface="Oswald Regular"/>
                    <a:cs typeface="Oswald Regular"/>
                    <a:sym typeface="Oswald Regular"/>
                  </a:rPr>
                  <a:t>Swipe</a:t>
                </a:r>
                <a:endParaRPr sz="1800">
                  <a:latin typeface="Oswald Regular"/>
                  <a:ea typeface="Oswald Regular"/>
                  <a:cs typeface="Oswald Regular"/>
                  <a:sym typeface="Oswald Regular"/>
                </a:endParaRPr>
              </a:p>
            </p:txBody>
          </p:sp>
          <p:sp>
            <p:nvSpPr>
              <p:cNvPr id="189" name="Google Shape;189;p32"/>
              <p:cNvSpPr/>
              <p:nvPr/>
            </p:nvSpPr>
            <p:spPr>
              <a:xfrm>
                <a:off x="5547000" y="5809650"/>
                <a:ext cx="2280600" cy="6114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vi" sz="1800">
                    <a:latin typeface="Oswald Regular"/>
                    <a:ea typeface="Oswald Regular"/>
                    <a:cs typeface="Oswald Regular"/>
                    <a:sym typeface="Oswald Regular"/>
                  </a:rPr>
                  <a:t>Double Tap</a:t>
                </a:r>
                <a:endParaRPr sz="1800">
                  <a:latin typeface="Oswald Regular"/>
                  <a:ea typeface="Oswald Regular"/>
                  <a:cs typeface="Oswald Regular"/>
                  <a:sym typeface="Oswald Regular"/>
                </a:endParaRPr>
              </a:p>
            </p:txBody>
          </p:sp>
        </p:grpSp>
      </p:grpSp>
      <p:sp>
        <p:nvSpPr>
          <p:cNvPr id="190" name="Google Shape;190;p32"/>
          <p:cNvSpPr/>
          <p:nvPr/>
        </p:nvSpPr>
        <p:spPr>
          <a:xfrm>
            <a:off x="110250" y="1012275"/>
            <a:ext cx="944400" cy="304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3000">
                <a:latin typeface="Oswald"/>
                <a:ea typeface="Oswald"/>
                <a:cs typeface="Oswald"/>
                <a:sym typeface="Oswald"/>
              </a:rPr>
              <a:t>INPUT</a:t>
            </a:r>
            <a:endParaRPr b="1" sz="3000"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91" name="Google Shape;191;p32"/>
          <p:cNvCxnSpPr/>
          <p:nvPr/>
        </p:nvCxnSpPr>
        <p:spPr>
          <a:xfrm flipH="1" rot="10800000">
            <a:off x="1101476" y="1413812"/>
            <a:ext cx="2615700" cy="388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32"/>
          <p:cNvCxnSpPr/>
          <p:nvPr/>
        </p:nvCxnSpPr>
        <p:spPr>
          <a:xfrm flipH="1" rot="10800000">
            <a:off x="1101476" y="2053142"/>
            <a:ext cx="2615700" cy="108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" name="Google Shape;193;p32"/>
          <p:cNvCxnSpPr/>
          <p:nvPr/>
        </p:nvCxnSpPr>
        <p:spPr>
          <a:xfrm>
            <a:off x="1094576" y="2665822"/>
            <a:ext cx="2629500" cy="29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32"/>
          <p:cNvCxnSpPr/>
          <p:nvPr/>
        </p:nvCxnSpPr>
        <p:spPr>
          <a:xfrm>
            <a:off x="1098026" y="3103756"/>
            <a:ext cx="2622600" cy="252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" name="Google Shape;195;p32"/>
          <p:cNvCxnSpPr/>
          <p:nvPr/>
        </p:nvCxnSpPr>
        <p:spPr>
          <a:xfrm>
            <a:off x="1101476" y="3558445"/>
            <a:ext cx="2615700" cy="422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" name="Google Shape;196;p32"/>
          <p:cNvCxnSpPr/>
          <p:nvPr/>
        </p:nvCxnSpPr>
        <p:spPr>
          <a:xfrm>
            <a:off x="1054639" y="3981133"/>
            <a:ext cx="2622600" cy="623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" name="Google Shape;197;p32"/>
          <p:cNvCxnSpPr/>
          <p:nvPr/>
        </p:nvCxnSpPr>
        <p:spPr>
          <a:xfrm flipH="1" rot="10800000">
            <a:off x="1048339" y="359362"/>
            <a:ext cx="2595600" cy="752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" name="Google Shape;198;p32"/>
          <p:cNvCxnSpPr>
            <a:endCxn id="199" idx="1"/>
          </p:cNvCxnSpPr>
          <p:nvPr/>
        </p:nvCxnSpPr>
        <p:spPr>
          <a:xfrm flipH="1" rot="10800000">
            <a:off x="1058014" y="899092"/>
            <a:ext cx="2706000" cy="588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0" name="Google Shape;200;p32"/>
          <p:cNvSpPr/>
          <p:nvPr/>
        </p:nvSpPr>
        <p:spPr>
          <a:xfrm>
            <a:off x="3764014" y="150092"/>
            <a:ext cx="2280600" cy="40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latin typeface="Oswald Regular"/>
                <a:ea typeface="Oswald Regular"/>
                <a:cs typeface="Oswald Regular"/>
                <a:sym typeface="Oswald Regular"/>
              </a:rPr>
              <a:t>Mạng</a:t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99" name="Google Shape;199;p32"/>
          <p:cNvSpPr/>
          <p:nvPr/>
        </p:nvSpPr>
        <p:spPr>
          <a:xfrm>
            <a:off x="3764014" y="698842"/>
            <a:ext cx="2280600" cy="40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latin typeface="Oswald Regular"/>
                <a:ea typeface="Oswald Regular"/>
                <a:cs typeface="Oswald Regular"/>
                <a:sym typeface="Oswald Regular"/>
              </a:rPr>
              <a:t>Bộ nhớ</a:t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cxnSp>
        <p:nvCxnSpPr>
          <p:cNvPr id="201" name="Google Shape;201;p32"/>
          <p:cNvCxnSpPr>
            <a:stCxn id="200" idx="3"/>
          </p:cNvCxnSpPr>
          <p:nvPr/>
        </p:nvCxnSpPr>
        <p:spPr>
          <a:xfrm flipH="1" rot="10800000">
            <a:off x="6044614" y="210842"/>
            <a:ext cx="363000" cy="139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2" name="Google Shape;202;p32"/>
          <p:cNvCxnSpPr/>
          <p:nvPr/>
        </p:nvCxnSpPr>
        <p:spPr>
          <a:xfrm>
            <a:off x="6044614" y="359342"/>
            <a:ext cx="313500" cy="235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3" name="Google Shape;203;p32"/>
          <p:cNvSpPr/>
          <p:nvPr/>
        </p:nvSpPr>
        <p:spPr>
          <a:xfrm>
            <a:off x="6407625" y="80348"/>
            <a:ext cx="2280600" cy="279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latin typeface="Oswald Regular"/>
                <a:ea typeface="Oswald Regular"/>
                <a:cs typeface="Oswald Regular"/>
                <a:sym typeface="Oswald Regular"/>
              </a:rPr>
              <a:t>Connect</a:t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04" name="Google Shape;204;p32"/>
          <p:cNvSpPr/>
          <p:nvPr/>
        </p:nvSpPr>
        <p:spPr>
          <a:xfrm>
            <a:off x="6407625" y="419848"/>
            <a:ext cx="2280600" cy="279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latin typeface="Oswald Regular"/>
                <a:ea typeface="Oswald Regular"/>
                <a:cs typeface="Oswald Regular"/>
                <a:sym typeface="Oswald Regular"/>
              </a:rPr>
              <a:t>Unconnect</a:t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cxnSp>
        <p:nvCxnSpPr>
          <p:cNvPr id="205" name="Google Shape;205;p32"/>
          <p:cNvCxnSpPr>
            <a:endCxn id="206" idx="1"/>
          </p:cNvCxnSpPr>
          <p:nvPr/>
        </p:nvCxnSpPr>
        <p:spPr>
          <a:xfrm>
            <a:off x="6044625" y="959348"/>
            <a:ext cx="363000" cy="279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" name="Google Shape;207;p32"/>
          <p:cNvCxnSpPr/>
          <p:nvPr/>
        </p:nvCxnSpPr>
        <p:spPr>
          <a:xfrm flipH="1" rot="10800000">
            <a:off x="6044625" y="793152"/>
            <a:ext cx="338400" cy="159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8" name="Google Shape;208;p32"/>
          <p:cNvSpPr/>
          <p:nvPr/>
        </p:nvSpPr>
        <p:spPr>
          <a:xfrm>
            <a:off x="6407625" y="759348"/>
            <a:ext cx="2280600" cy="279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latin typeface="Oswald Regular"/>
                <a:ea typeface="Oswald Regular"/>
                <a:cs typeface="Oswald Regular"/>
                <a:sym typeface="Oswald Regular"/>
              </a:rPr>
              <a:t>Lưu trữ</a:t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06" name="Google Shape;206;p32"/>
          <p:cNvSpPr/>
          <p:nvPr/>
        </p:nvSpPr>
        <p:spPr>
          <a:xfrm>
            <a:off x="6407625" y="1098848"/>
            <a:ext cx="2280600" cy="279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latin typeface="Oswald Regular"/>
                <a:ea typeface="Oswald Regular"/>
                <a:cs typeface="Oswald Regular"/>
                <a:sym typeface="Oswald Regular"/>
              </a:rPr>
              <a:t>RAM</a:t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/>
          <p:nvPr>
            <p:ph type="title"/>
          </p:nvPr>
        </p:nvSpPr>
        <p:spPr>
          <a:xfrm>
            <a:off x="763750" y="58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#</a:t>
            </a:r>
            <a:r>
              <a:rPr lang="vi"/>
              <a:t>Output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3"/>
          <p:cNvSpPr txBox="1"/>
          <p:nvPr>
            <p:ph idx="1" type="body"/>
          </p:nvPr>
        </p:nvSpPr>
        <p:spPr>
          <a:xfrm>
            <a:off x="1030950" y="1875275"/>
            <a:ext cx="1959300" cy="22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2921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921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215" name="Google Shape;215;p33"/>
          <p:cNvSpPr/>
          <p:nvPr/>
        </p:nvSpPr>
        <p:spPr>
          <a:xfrm>
            <a:off x="1726375" y="1068500"/>
            <a:ext cx="944400" cy="304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3000">
                <a:latin typeface="Oswald"/>
                <a:ea typeface="Oswald"/>
                <a:cs typeface="Oswald"/>
                <a:sym typeface="Oswald"/>
              </a:rPr>
              <a:t>OUTPUT</a:t>
            </a:r>
            <a:endParaRPr b="1" sz="3000"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16" name="Google Shape;216;p33"/>
          <p:cNvCxnSpPr/>
          <p:nvPr/>
        </p:nvCxnSpPr>
        <p:spPr>
          <a:xfrm flipH="1" rot="10800000">
            <a:off x="2706800" y="1208725"/>
            <a:ext cx="1388100" cy="1090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7" name="Google Shape;217;p33"/>
          <p:cNvCxnSpPr/>
          <p:nvPr/>
        </p:nvCxnSpPr>
        <p:spPr>
          <a:xfrm>
            <a:off x="2706800" y="2820675"/>
            <a:ext cx="1458900" cy="963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8" name="Google Shape;218;p33"/>
          <p:cNvSpPr/>
          <p:nvPr/>
        </p:nvSpPr>
        <p:spPr>
          <a:xfrm>
            <a:off x="4130925" y="687575"/>
            <a:ext cx="2949900" cy="95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2400">
                <a:latin typeface="Oswald"/>
                <a:ea typeface="Oswald"/>
                <a:cs typeface="Oswald"/>
                <a:sym typeface="Oswald"/>
              </a:rPr>
              <a:t>Thành công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9" name="Google Shape;219;p33"/>
          <p:cNvSpPr/>
          <p:nvPr/>
        </p:nvSpPr>
        <p:spPr>
          <a:xfrm>
            <a:off x="4201725" y="3154700"/>
            <a:ext cx="2949900" cy="95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2400">
                <a:latin typeface="Oswald"/>
                <a:ea typeface="Oswald"/>
                <a:cs typeface="Oswald"/>
                <a:sym typeface="Oswald"/>
              </a:rPr>
              <a:t>Thất bại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>
            <p:ph type="title"/>
          </p:nvPr>
        </p:nvSpPr>
        <p:spPr>
          <a:xfrm>
            <a:off x="8381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658975" y="404088"/>
            <a:ext cx="3999900" cy="34164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2400">
                <a:solidFill>
                  <a:schemeClr val="dk1"/>
                </a:solidFill>
              </a:rPr>
              <a:t>Thành công</a:t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4"/>
          <p:cNvSpPr txBox="1"/>
          <p:nvPr>
            <p:ph idx="2" type="body"/>
          </p:nvPr>
        </p:nvSpPr>
        <p:spPr>
          <a:xfrm>
            <a:off x="5817350" y="404088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vi" sz="2400">
                <a:solidFill>
                  <a:schemeClr val="dk1"/>
                </a:solidFill>
              </a:rPr>
              <a:t>Thất bại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27" name="Google Shape;22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850" y="946848"/>
            <a:ext cx="1803325" cy="3792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3175" y="946838"/>
            <a:ext cx="1803325" cy="3792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1700" y="946838"/>
            <a:ext cx="1750405" cy="3792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42100" y="946879"/>
            <a:ext cx="1750399" cy="3792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